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0" userDrawn="1">
          <p15:clr>
            <a:srgbClr val="A4A3A4"/>
          </p15:clr>
        </p15:guide>
        <p15:guide id="4" pos="7310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6" orient="horz" pos="41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C07"/>
    <a:srgbClr val="00A0E3"/>
    <a:srgbClr val="E94E1A"/>
    <a:srgbClr val="F9B233"/>
    <a:srgbClr val="0F3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60" d="100"/>
          <a:sy n="160" d="100"/>
        </p:scale>
        <p:origin x="2508" y="114"/>
      </p:cViewPr>
      <p:guideLst>
        <p:guide orient="horz" pos="2160"/>
        <p:guide pos="3840"/>
        <p:guide pos="370"/>
        <p:guide pos="7310"/>
        <p:guide orient="horz" pos="255"/>
        <p:guide orient="horz" pos="4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07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92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5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51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8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9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6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26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14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3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3E1C0-60A8-47D2-BAB4-811F0F27D2F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0B562-D0E9-4BAD-81D6-CD610898B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6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jp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r="16311" b="17167"/>
          <a:stretch/>
        </p:blipFill>
        <p:spPr>
          <a:xfrm>
            <a:off x="1238811" y="-9525"/>
            <a:ext cx="10953189" cy="68675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5977" y="0"/>
            <a:ext cx="3436471" cy="6858000"/>
          </a:xfrm>
          <a:prstGeom prst="rect">
            <a:avLst/>
          </a:prstGeom>
          <a:solidFill>
            <a:srgbClr val="0F3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F3F6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9948" y="1"/>
            <a:ext cx="8762051" cy="6857999"/>
          </a:xfrm>
          <a:prstGeom prst="rect">
            <a:avLst/>
          </a:prstGeom>
          <a:solidFill>
            <a:srgbClr val="00A0E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8118" y="1773008"/>
            <a:ext cx="7345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effectLst>
                  <a:outerShdw blurRad="63500" dist="38100" dir="3600000" algn="tl" rotWithShape="0">
                    <a:srgbClr val="0F3F6E">
                      <a:alpha val="62000"/>
                    </a:srgbClr>
                  </a:outerShdw>
                </a:effectLst>
                <a:latin typeface="EuropeC" panose="00000500000000000000" pitchFamily="50" charset="0"/>
              </a:rPr>
              <a:t>СТРАТЕГИЯ</a:t>
            </a:r>
            <a:endParaRPr lang="ru-RU" sz="7200" b="1" dirty="0">
              <a:solidFill>
                <a:schemeClr val="bg1"/>
              </a:solidFill>
              <a:effectLst>
                <a:outerShdw blurRad="63500" dist="38100" dir="3600000" algn="tl" rotWithShape="0">
                  <a:srgbClr val="0F3F6E">
                    <a:alpha val="62000"/>
                  </a:srgbClr>
                </a:outerShdw>
              </a:effectLst>
              <a:latin typeface="EuropeC" panose="00000500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118" y="2896305"/>
            <a:ext cx="10742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effectLst>
                  <a:outerShdw blurRad="63500" dist="38100" dir="3600000" algn="tl" rotWithShape="0">
                    <a:srgbClr val="0F3F6E">
                      <a:alpha val="62000"/>
                    </a:srgbClr>
                  </a:outerShdw>
                </a:effectLst>
                <a:latin typeface="EuropeC" panose="00000500000000000000" pitchFamily="50" charset="0"/>
              </a:rPr>
              <a:t>корпоративной социальной ответственности 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63500" dist="38100" dir="3600000" algn="tl" rotWithShape="0">
                    <a:srgbClr val="0F3F6E">
                      <a:alpha val="62000"/>
                    </a:srgbClr>
                  </a:outerShdw>
                </a:effectLst>
                <a:latin typeface="EuropeC" panose="00000500000000000000" pitchFamily="50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63500" dist="38100" dir="3600000" algn="tl" rotWithShape="0">
                    <a:srgbClr val="0F3F6E">
                      <a:alpha val="62000"/>
                    </a:srgbClr>
                  </a:outerShdw>
                </a:effectLst>
                <a:latin typeface="EuropeC" panose="00000500000000000000" pitchFamily="50" charset="0"/>
              </a:rPr>
              <a:t>ВМТП в 2021  </a:t>
            </a:r>
            <a:r>
              <a:rPr lang="ru-RU" sz="5400" dirty="0" smtClean="0">
                <a:solidFill>
                  <a:schemeClr val="bg1"/>
                </a:solidFill>
                <a:effectLst>
                  <a:outerShdw blurRad="63500" dist="38100" dir="3600000" algn="tl" rotWithShape="0">
                    <a:srgbClr val="0F3F6E">
                      <a:alpha val="62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̶̶  </a:t>
            </a:r>
            <a:r>
              <a:rPr lang="ru-RU" sz="5400" dirty="0" smtClean="0">
                <a:solidFill>
                  <a:schemeClr val="bg1"/>
                </a:solidFill>
                <a:effectLst>
                  <a:outerShdw blurRad="63500" dist="38100" dir="3600000" algn="tl" rotWithShape="0">
                    <a:srgbClr val="0F3F6E">
                      <a:alpha val="62000"/>
                    </a:srgbClr>
                  </a:outerShdw>
                </a:effectLst>
                <a:latin typeface="EuropeC" panose="00000500000000000000" pitchFamily="50" charset="0"/>
              </a:rPr>
              <a:t>2022 гг.</a:t>
            </a:r>
            <a:endParaRPr lang="ru-RU" sz="5400" dirty="0">
              <a:solidFill>
                <a:schemeClr val="bg1"/>
              </a:solidFill>
              <a:effectLst>
                <a:outerShdw blurRad="63500" dist="38100" dir="3600000" algn="tl" rotWithShape="0">
                  <a:srgbClr val="0F3F6E">
                    <a:alpha val="62000"/>
                  </a:srgbClr>
                </a:outerShdw>
              </a:effectLst>
              <a:latin typeface="EuropeC" panose="00000500000000000000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3" y="379083"/>
            <a:ext cx="2105412" cy="8819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45" y="614454"/>
            <a:ext cx="2081880" cy="30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r="78" b="10149"/>
          <a:stretch/>
        </p:blipFill>
        <p:spPr>
          <a:xfrm>
            <a:off x="0" y="-6898"/>
            <a:ext cx="12182475" cy="6893473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0" y="-6898"/>
            <a:ext cx="12192000" cy="689347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3724" y="1313320"/>
            <a:ext cx="107315" cy="747255"/>
          </a:xfrm>
          <a:prstGeom prst="rect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71525" y="1313320"/>
            <a:ext cx="1083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Владивостокский морской торговый порт входит в Транспортную группу </a:t>
            </a:r>
            <a:r>
              <a:rPr lang="en-US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FESCO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, известную своими социальными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экологическими инициативами. ВМТП, руководствуясь принципами социальной ответственности Группы,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придает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особое значение заботе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об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экологии, оказывает шефскую помощь детским образовательным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медицинским учреждениям, реализует проекты по благоустройству города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края.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7375" y="2248764"/>
            <a:ext cx="3517408" cy="447675"/>
          </a:xfrm>
          <a:prstGeom prst="roundRect">
            <a:avLst/>
          </a:prstGeom>
          <a:solidFill>
            <a:srgbClr val="F9B233"/>
          </a:solidFill>
          <a:ln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37295" y="2248764"/>
            <a:ext cx="3517408" cy="447675"/>
          </a:xfrm>
          <a:prstGeom prst="roundRect">
            <a:avLst/>
          </a:prstGeom>
          <a:solidFill>
            <a:srgbClr val="E94E1A"/>
          </a:solidFill>
          <a:ln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87217" y="2248764"/>
            <a:ext cx="3517408" cy="447675"/>
          </a:xfrm>
          <a:prstGeom prst="roundRect">
            <a:avLst/>
          </a:prstGeom>
          <a:solidFill>
            <a:srgbClr val="00A0E3"/>
          </a:solidFill>
          <a:ln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3725" y="2318712"/>
            <a:ext cx="3511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PT Sans Caption" panose="020B0603020203020204" pitchFamily="34" charset="-52"/>
              </a:rPr>
              <a:t>Подшефные </a:t>
            </a:r>
            <a:r>
              <a:rPr lang="ru-RU" sz="1400" b="1" dirty="0" smtClean="0">
                <a:solidFill>
                  <a:schemeClr val="bg1"/>
                </a:solidFill>
                <a:latin typeface="PT Sans Caption" panose="020B0603020203020204" pitchFamily="34" charset="-52"/>
              </a:rPr>
              <a:t>учреждения</a:t>
            </a:r>
            <a:endParaRPr lang="ru-RU" sz="1400" b="1" dirty="0">
              <a:solidFill>
                <a:schemeClr val="bg1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7525" y="2220374"/>
            <a:ext cx="351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PT Sans Caption" panose="020B0603020203020204" pitchFamily="34" charset="-52"/>
              </a:rPr>
              <a:t>Благоустройство </a:t>
            </a:r>
            <a:br>
              <a:rPr lang="ru-RU" sz="1400" b="1" dirty="0" smtClean="0">
                <a:solidFill>
                  <a:schemeClr val="bg1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chemeClr val="bg1"/>
                </a:solidFill>
                <a:latin typeface="PT Sans Caption" panose="020B0603020203020204" pitchFamily="34" charset="-52"/>
              </a:rPr>
              <a:t>г. Владивостока</a:t>
            </a:r>
            <a:endParaRPr lang="ru-RU" sz="1400" b="1" dirty="0">
              <a:solidFill>
                <a:schemeClr val="bg1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0375" y="2318712"/>
            <a:ext cx="3511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PT Sans Caption" panose="020B0603020203020204" pitchFamily="34" charset="-52"/>
              </a:rPr>
              <a:t>Экология</a:t>
            </a:r>
            <a:endParaRPr lang="ru-RU" sz="1400" b="1" dirty="0">
              <a:solidFill>
                <a:schemeClr val="bg1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7375" y="2797405"/>
            <a:ext cx="3517408" cy="228578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93725" y="2798772"/>
            <a:ext cx="3511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СОШ №6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404813"/>
            <a:ext cx="1567527" cy="65037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587375" y="3094060"/>
            <a:ext cx="3517408" cy="228578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93725" y="3101869"/>
            <a:ext cx="3511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СОШ №39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7375" y="3690421"/>
            <a:ext cx="3517408" cy="401477"/>
          </a:xfrm>
          <a:prstGeom prst="roundRect">
            <a:avLst>
              <a:gd name="adj" fmla="val 11922"/>
            </a:avLst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93725" y="3696862"/>
            <a:ext cx="351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Центр содействия семейному устройству </a:t>
            </a:r>
            <a:b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с. Ярославское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87375" y="4159769"/>
            <a:ext cx="3517408" cy="401477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93724" y="4159769"/>
            <a:ext cx="3511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Коррекционная школа для детей </a:t>
            </a:r>
            <a:b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 нарушениями слуха на </a:t>
            </a:r>
            <a:r>
              <a:rPr lang="ru-RU" sz="1000" dirty="0" err="1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Садгороде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87375" y="4631915"/>
            <a:ext cx="3517408" cy="401477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93725" y="4633282"/>
            <a:ext cx="351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Приморский детский </a:t>
            </a:r>
            <a:r>
              <a:rPr lang="ru-RU" sz="1000" dirty="0" err="1" smtClean="0">
                <a:solidFill>
                  <a:srgbClr val="0F3F6E"/>
                </a:solidFill>
                <a:latin typeface="PT Sans Caption" panose="020B0603020203020204" pitchFamily="34" charset="-52"/>
              </a:rPr>
              <a:t>онкогематологический</a:t>
            </a: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 диспансер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87375" y="3404966"/>
            <a:ext cx="3517408" cy="228578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593725" y="3393765"/>
            <a:ext cx="3511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Школа-интернат в с. Монастырище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87375" y="5109213"/>
            <a:ext cx="3517408" cy="228578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593725" y="5098012"/>
            <a:ext cx="3511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Храм Казанской Божьей Матери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87375" y="5411433"/>
            <a:ext cx="3517408" cy="228578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593725" y="5400232"/>
            <a:ext cx="3511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Общество инвалидов Фрунзенского района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87375" y="5705936"/>
            <a:ext cx="3517408" cy="228578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593725" y="5694735"/>
            <a:ext cx="3511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Дом Детства и Юношества им. </a:t>
            </a:r>
            <a:r>
              <a:rPr lang="ru-RU" sz="1000" dirty="0" err="1" smtClean="0">
                <a:solidFill>
                  <a:srgbClr val="0F3F6E"/>
                </a:solidFill>
                <a:latin typeface="PT Sans Caption" panose="020B0603020203020204" pitchFamily="34" charset="-52"/>
              </a:rPr>
              <a:t>Крыгина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87375" y="6000439"/>
            <a:ext cx="3517408" cy="228578"/>
          </a:xfrm>
          <a:prstGeom prst="roundRect">
            <a:avLst/>
          </a:prstGeom>
          <a:solidFill>
            <a:schemeClr val="bg1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593725" y="5989238"/>
            <a:ext cx="3511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Детская художественная </a:t>
            </a:r>
            <a:r>
              <a:rPr lang="ru-RU" sz="1000" dirty="0" err="1" smtClean="0">
                <a:solidFill>
                  <a:srgbClr val="0F3F6E"/>
                </a:solidFill>
                <a:latin typeface="PT Sans Caption" panose="020B0603020203020204" pitchFamily="34" charset="-52"/>
              </a:rPr>
              <a:t>шк.Фрунзенского</a:t>
            </a: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 района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37297" y="2797404"/>
            <a:ext cx="3517408" cy="354795"/>
          </a:xfrm>
          <a:prstGeom prst="roundRect">
            <a:avLst/>
          </a:prstGeom>
          <a:solidFill>
            <a:schemeClr val="bg1"/>
          </a:solidFill>
          <a:ln>
            <a:solidFill>
              <a:srgbClr val="E94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8" name="TextBox 47"/>
          <p:cNvSpPr txBox="1"/>
          <p:nvPr/>
        </p:nvSpPr>
        <p:spPr>
          <a:xfrm>
            <a:off x="4338334" y="2788583"/>
            <a:ext cx="351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Новогодний каток и ярмарка </a:t>
            </a:r>
            <a:b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на центральной площади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337297" y="3216367"/>
            <a:ext cx="3517408" cy="354795"/>
          </a:xfrm>
          <a:prstGeom prst="roundRect">
            <a:avLst/>
          </a:prstGeom>
          <a:solidFill>
            <a:schemeClr val="bg1"/>
          </a:solidFill>
          <a:ln>
            <a:solidFill>
              <a:srgbClr val="E94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4338334" y="3207546"/>
            <a:ext cx="351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Озеленение микрорайона </a:t>
            </a:r>
            <a:r>
              <a:rPr lang="ru-RU" sz="1000" dirty="0" err="1" smtClean="0">
                <a:solidFill>
                  <a:srgbClr val="0F3F6E"/>
                </a:solidFill>
                <a:latin typeface="PT Sans Caption" panose="020B0603020203020204" pitchFamily="34" charset="-52"/>
              </a:rPr>
              <a:t>Эгершельд</a:t>
            </a: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000" dirty="0" smtClean="0">
                <a:solidFill>
                  <a:srgbClr val="0F3F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̶</a:t>
            </a: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b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2 локации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337297" y="3635330"/>
            <a:ext cx="3517408" cy="354795"/>
          </a:xfrm>
          <a:prstGeom prst="roundRect">
            <a:avLst/>
          </a:prstGeom>
          <a:solidFill>
            <a:schemeClr val="bg1"/>
          </a:solidFill>
          <a:ln>
            <a:solidFill>
              <a:srgbClr val="E94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4338334" y="3626509"/>
            <a:ext cx="351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Строительство детских площадок – </a:t>
            </a:r>
            <a:b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2 локации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080375" y="2797404"/>
            <a:ext cx="3517408" cy="577456"/>
          </a:xfrm>
          <a:prstGeom prst="roundRect">
            <a:avLst>
              <a:gd name="adj" fmla="val 11227"/>
            </a:avLst>
          </a:prstGeom>
          <a:solidFill>
            <a:schemeClr val="bg1"/>
          </a:solidFill>
          <a:ln>
            <a:solidFill>
              <a:srgbClr val="00A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8081412" y="2858255"/>
            <a:ext cx="3511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Контроль за состоянием воздуха </a:t>
            </a:r>
            <a:r>
              <a:rPr lang="ru-RU" sz="1000" dirty="0">
                <a:solidFill>
                  <a:srgbClr val="0F3F6E"/>
                </a:solidFill>
                <a:latin typeface="PT Sans Caption" panose="020B0603020203020204" pitchFamily="34" charset="-52"/>
              </a:rPr>
              <a:t>(система водной дисперсии, 10 оросительных установок, </a:t>
            </a:r>
            <a:r>
              <a:rPr lang="ru-RU" sz="1000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пылеветрозащитный</a:t>
            </a:r>
            <a:r>
              <a:rPr lang="ru-RU" sz="1000" dirty="0">
                <a:solidFill>
                  <a:srgbClr val="0F3F6E"/>
                </a:solidFill>
                <a:latin typeface="PT Sans Caption" panose="020B0603020203020204" pitchFamily="34" charset="-52"/>
              </a:rPr>
              <a:t> экран, </a:t>
            </a: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анализаторы </a:t>
            </a:r>
            <a:r>
              <a:rPr lang="ru-RU" sz="1000" dirty="0">
                <a:solidFill>
                  <a:srgbClr val="0F3F6E"/>
                </a:solidFill>
                <a:latin typeface="PT Sans Caption" panose="020B0603020203020204" pitchFamily="34" charset="-52"/>
              </a:rPr>
              <a:t>воздуха)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8080622" y="5004977"/>
            <a:ext cx="3517408" cy="406456"/>
          </a:xfrm>
          <a:prstGeom prst="roundRect">
            <a:avLst>
              <a:gd name="adj" fmla="val 13311"/>
            </a:avLst>
          </a:prstGeom>
          <a:solidFill>
            <a:schemeClr val="bg1"/>
          </a:solidFill>
          <a:ln>
            <a:solidFill>
              <a:srgbClr val="00A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8081659" y="5024763"/>
            <a:ext cx="351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Инициативы сотрудников ВМТП </a:t>
            </a:r>
            <a:b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(проекты в рамках грантов «Море Возможностей»)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50" y="560930"/>
            <a:ext cx="1727975" cy="25223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4" y="2287055"/>
            <a:ext cx="362586" cy="36258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85" y="2280484"/>
            <a:ext cx="380746" cy="380746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28" y="2305349"/>
            <a:ext cx="334506" cy="334506"/>
          </a:xfrm>
          <a:prstGeom prst="rect">
            <a:avLst/>
          </a:prstGeom>
        </p:spPr>
      </p:pic>
      <p:sp>
        <p:nvSpPr>
          <p:cNvPr id="49" name="Скругленный прямоугольник 48"/>
          <p:cNvSpPr/>
          <p:nvPr/>
        </p:nvSpPr>
        <p:spPr>
          <a:xfrm>
            <a:off x="8080375" y="3452368"/>
            <a:ext cx="3517408" cy="438140"/>
          </a:xfrm>
          <a:prstGeom prst="roundRect">
            <a:avLst>
              <a:gd name="adj" fmla="val 11227"/>
            </a:avLst>
          </a:prstGeom>
          <a:solidFill>
            <a:schemeClr val="bg1"/>
          </a:solidFill>
          <a:ln>
            <a:solidFill>
              <a:srgbClr val="00A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8081412" y="3451624"/>
            <a:ext cx="3511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Контроль за уровнем шума (накладки на технику, </a:t>
            </a:r>
            <a:r>
              <a:rPr lang="ru-RU" sz="1000" dirty="0">
                <a:solidFill>
                  <a:srgbClr val="0F3F6E"/>
                </a:solidFill>
                <a:latin typeface="PT Sans Caption" panose="020B0603020203020204" pitchFamily="34" charset="-52"/>
              </a:rPr>
              <a:t>оборудование оросительных установок  </a:t>
            </a:r>
            <a:r>
              <a:rPr lang="ru-RU" sz="1000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шумозащитными</a:t>
            </a:r>
            <a:r>
              <a:rPr lang="ru-RU" sz="1000" dirty="0">
                <a:solidFill>
                  <a:srgbClr val="0F3F6E"/>
                </a:solidFill>
                <a:latin typeface="PT Sans Caption" panose="020B0603020203020204" pitchFamily="34" charset="-52"/>
              </a:rPr>
              <a:t> кожухами)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080375" y="3967497"/>
            <a:ext cx="3517408" cy="438140"/>
          </a:xfrm>
          <a:prstGeom prst="roundRect">
            <a:avLst>
              <a:gd name="adj" fmla="val 11227"/>
            </a:avLst>
          </a:prstGeom>
          <a:solidFill>
            <a:schemeClr val="bg1"/>
          </a:solidFill>
          <a:ln>
            <a:solidFill>
              <a:srgbClr val="00A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8081412" y="4010298"/>
            <a:ext cx="3511056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Охрана водных ресурсов (проба воды, уборка акватории, субботник)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8080375" y="4482521"/>
            <a:ext cx="3517408" cy="438140"/>
          </a:xfrm>
          <a:prstGeom prst="roundRect">
            <a:avLst>
              <a:gd name="adj" fmla="val 11227"/>
            </a:avLst>
          </a:prstGeom>
          <a:solidFill>
            <a:schemeClr val="bg1"/>
          </a:solidFill>
          <a:ln>
            <a:solidFill>
              <a:srgbClr val="00A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/>
          <p:cNvSpPr txBox="1"/>
          <p:nvPr/>
        </p:nvSpPr>
        <p:spPr>
          <a:xfrm>
            <a:off x="8081412" y="4594636"/>
            <a:ext cx="3511056" cy="22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Раздельный сбор отходов</a:t>
            </a:r>
            <a:endParaRPr lang="ru-RU" sz="10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900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404813"/>
            <a:ext cx="1567527" cy="65037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50" y="560930"/>
            <a:ext cx="1727975" cy="252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376" y="1275188"/>
            <a:ext cx="110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solidFill>
                  <a:schemeClr val="accent6"/>
                </a:solidFill>
                <a:latin typeface="EuropeC" panose="00000500000000000000" pitchFamily="50" charset="0"/>
              </a:rPr>
              <a:t>Экологические мероприятия ВМТП</a:t>
            </a:r>
            <a:endParaRPr lang="ru-RU" b="1" cap="all" dirty="0">
              <a:solidFill>
                <a:schemeClr val="accent6"/>
              </a:solidFill>
              <a:latin typeface="EuropeC" panose="00000500000000000000" pitchFamily="50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80759" y="1823364"/>
            <a:ext cx="5314478" cy="1200329"/>
            <a:chOff x="480759" y="1823364"/>
            <a:chExt cx="5314478" cy="1200329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23899" y="2131673"/>
              <a:ext cx="5071338" cy="609600"/>
            </a:xfrm>
            <a:prstGeom prst="roundRect">
              <a:avLst>
                <a:gd name="adj" fmla="val 19647"/>
              </a:avLst>
            </a:prstGeom>
            <a:solidFill>
              <a:srgbClr val="0F3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0759" y="1823364"/>
              <a:ext cx="13804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 Caption" panose="020B0603020203020204" pitchFamily="34" charset="-52"/>
                </a:rPr>
                <a:t>01</a:t>
              </a:r>
              <a:endParaRPr lang="ru-RU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T Sans Caption" panose="020B0603020203020204" pitchFamily="34" charset="-5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43127" y="2131673"/>
              <a:ext cx="2578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EuropeC" panose="00000500000000000000" pitchFamily="50" charset="0"/>
                </a:rPr>
                <a:t>Контроль </a:t>
              </a:r>
              <a:r>
                <a:rPr lang="ru-RU" sz="1600" dirty="0">
                  <a:solidFill>
                    <a:schemeClr val="bg1"/>
                  </a:solidFill>
                  <a:latin typeface="EuropeC" panose="00000500000000000000" pitchFamily="50" charset="0"/>
                </a:rPr>
                <a:t>з</a:t>
              </a:r>
              <a:r>
                <a:rPr lang="ru-RU" sz="1600" dirty="0" smtClean="0">
                  <a:solidFill>
                    <a:schemeClr val="bg1"/>
                  </a:solidFill>
                  <a:latin typeface="EuropeC" panose="00000500000000000000" pitchFamily="50" charset="0"/>
                </a:rPr>
                <a:t>а </a:t>
              </a:r>
              <a:br>
                <a:rPr lang="ru-RU" sz="1600" dirty="0" smtClean="0">
                  <a:solidFill>
                    <a:schemeClr val="bg1"/>
                  </a:solidFill>
                  <a:latin typeface="EuropeC" panose="00000500000000000000" pitchFamily="50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EuropeC" panose="00000500000000000000" pitchFamily="50" charset="0"/>
                </a:rPr>
                <a:t>состоянием воздуха</a:t>
              </a:r>
              <a:endParaRPr lang="ru-RU" sz="1600" dirty="0">
                <a:solidFill>
                  <a:schemeClr val="bg1"/>
                </a:solidFill>
                <a:latin typeface="EuropeC" panose="00000500000000000000" pitchFamily="50" charset="0"/>
              </a:endParaRP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3" y="2199658"/>
            <a:ext cx="458389" cy="458389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80759" y="4344596"/>
            <a:ext cx="5314478" cy="1200329"/>
            <a:chOff x="480759" y="3781300"/>
            <a:chExt cx="5314478" cy="1200329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723899" y="4089609"/>
              <a:ext cx="5071338" cy="609600"/>
            </a:xfrm>
            <a:prstGeom prst="roundRect">
              <a:avLst>
                <a:gd name="adj" fmla="val 19647"/>
              </a:avLst>
            </a:prstGeom>
            <a:solidFill>
              <a:srgbClr val="EF9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0759" y="3781300"/>
              <a:ext cx="13804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 Caption" panose="020B0603020203020204" pitchFamily="34" charset="-52"/>
                </a:rPr>
                <a:t>0</a:t>
              </a:r>
              <a:r>
                <a:rPr lang="ru-RU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 Caption" panose="020B0603020203020204" pitchFamily="34" charset="-52"/>
                </a:rPr>
                <a:t>3</a:t>
              </a:r>
              <a:endParaRPr lang="ru-RU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T Sans Caption" panose="020B0603020203020204" pitchFamily="34" charset="-5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43126" y="4225978"/>
              <a:ext cx="34918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EuropeC" panose="00000500000000000000" pitchFamily="50" charset="0"/>
                </a:rPr>
                <a:t>Контроль за уровнем шума</a:t>
              </a:r>
              <a:endParaRPr lang="ru-RU" sz="1600" dirty="0">
                <a:solidFill>
                  <a:schemeClr val="bg1"/>
                </a:solidFill>
                <a:latin typeface="EuropeC" panose="00000500000000000000" pitchFamily="50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80759" y="5605213"/>
            <a:ext cx="5314478" cy="1200329"/>
            <a:chOff x="480759" y="4870960"/>
            <a:chExt cx="5314478" cy="1200329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723899" y="5179269"/>
              <a:ext cx="5071338" cy="609600"/>
            </a:xfrm>
            <a:prstGeom prst="roundRect">
              <a:avLst>
                <a:gd name="adj" fmla="val 1964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0759" y="4870960"/>
              <a:ext cx="13804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 Caption" panose="020B0603020203020204" pitchFamily="34" charset="-52"/>
                </a:rPr>
                <a:t>0</a:t>
              </a:r>
              <a:r>
                <a:rPr lang="ru-RU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 Caption" panose="020B0603020203020204" pitchFamily="34" charset="-52"/>
                </a:rPr>
                <a:t>4</a:t>
              </a:r>
              <a:endParaRPr lang="ru-RU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T Sans Caption" panose="020B0603020203020204" pitchFamily="34" charset="-5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43126" y="5203309"/>
              <a:ext cx="34918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EuropeC" panose="00000500000000000000" pitchFamily="50" charset="0"/>
                </a:rPr>
                <a:t>Сортировка и переработка отходов</a:t>
              </a:r>
              <a:endParaRPr lang="ru-RU" sz="1600" dirty="0">
                <a:solidFill>
                  <a:schemeClr val="bg1"/>
                </a:solidFill>
                <a:latin typeface="EuropeC" panose="00000500000000000000" pitchFamily="50" charset="0"/>
              </a:endParaRP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20" y="4746156"/>
            <a:ext cx="406095" cy="40609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480759" y="3083980"/>
            <a:ext cx="5314478" cy="1200329"/>
            <a:chOff x="480759" y="2798320"/>
            <a:chExt cx="5314478" cy="120032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723899" y="3106629"/>
              <a:ext cx="5071338" cy="609600"/>
            </a:xfrm>
            <a:prstGeom prst="roundRect">
              <a:avLst>
                <a:gd name="adj" fmla="val 19647"/>
              </a:avLst>
            </a:prstGeom>
            <a:solidFill>
              <a:srgbClr val="00A0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0759" y="2798320"/>
              <a:ext cx="13804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 Caption" panose="020B0603020203020204" pitchFamily="34" charset="-52"/>
                </a:rPr>
                <a:t>0</a:t>
              </a:r>
              <a:r>
                <a:rPr lang="ru-RU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T Sans Caption" panose="020B0603020203020204" pitchFamily="34" charset="-52"/>
                </a:rPr>
                <a:t>2</a:t>
              </a:r>
              <a:endParaRPr lang="ru-RU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T Sans Caption" panose="020B0603020203020204" pitchFamily="34" charset="-5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43127" y="3242998"/>
              <a:ext cx="2578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EuropeC" panose="00000500000000000000" pitchFamily="50" charset="0"/>
                </a:rPr>
                <a:t>Охрана водных ресурсов</a:t>
              </a: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52" y="6021842"/>
            <a:ext cx="428030" cy="42803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45" y="3474299"/>
            <a:ext cx="470845" cy="47084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r="3610"/>
          <a:stretch/>
        </p:blipFill>
        <p:spPr>
          <a:xfrm>
            <a:off x="5458936" y="2130169"/>
            <a:ext cx="6141393" cy="43961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58936" y="2131673"/>
            <a:ext cx="1073345" cy="43929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r="78" b="10149"/>
          <a:stretch/>
        </p:blipFill>
        <p:spPr>
          <a:xfrm>
            <a:off x="0" y="-6898"/>
            <a:ext cx="12192001" cy="6893473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0" y="-17737"/>
            <a:ext cx="12192001" cy="690431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r="9170"/>
          <a:stretch/>
        </p:blipFill>
        <p:spPr>
          <a:xfrm>
            <a:off x="6096000" y="2223942"/>
            <a:ext cx="5524500" cy="430068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587375" y="2206927"/>
            <a:ext cx="7672706" cy="4317698"/>
            <a:chOff x="587375" y="2206927"/>
            <a:chExt cx="7672705" cy="344018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587375" y="2206927"/>
              <a:ext cx="7672705" cy="517027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2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0" name="Пятиугольник 29"/>
            <p:cNvSpPr/>
            <p:nvPr/>
          </p:nvSpPr>
          <p:spPr>
            <a:xfrm>
              <a:off x="587375" y="2791559"/>
              <a:ext cx="7672705" cy="517027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2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2" name="Пятиугольник 31"/>
            <p:cNvSpPr/>
            <p:nvPr/>
          </p:nvSpPr>
          <p:spPr>
            <a:xfrm>
              <a:off x="587375" y="3376191"/>
              <a:ext cx="7672705" cy="517027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2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3" name="Пятиугольник 32"/>
            <p:cNvSpPr/>
            <p:nvPr/>
          </p:nvSpPr>
          <p:spPr>
            <a:xfrm>
              <a:off x="587375" y="3960823"/>
              <a:ext cx="7672705" cy="517027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2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4" name="Пятиугольник 33"/>
            <p:cNvSpPr/>
            <p:nvPr/>
          </p:nvSpPr>
          <p:spPr>
            <a:xfrm>
              <a:off x="587375" y="4545455"/>
              <a:ext cx="7672705" cy="517027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2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5" name="Пятиугольник 34"/>
            <p:cNvSpPr/>
            <p:nvPr/>
          </p:nvSpPr>
          <p:spPr>
            <a:xfrm>
              <a:off x="587375" y="5130087"/>
              <a:ext cx="7672705" cy="517027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2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404813"/>
            <a:ext cx="1567527" cy="65037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50" y="560930"/>
            <a:ext cx="1727975" cy="2522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1524" y="1365250"/>
            <a:ext cx="825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solidFill>
                  <a:srgbClr val="0070C0"/>
                </a:solidFill>
                <a:latin typeface="EuropeC" panose="00000500000000000000" pitchFamily="50" charset="0"/>
              </a:rPr>
              <a:t>Контроль </a:t>
            </a:r>
            <a:r>
              <a:rPr lang="ru-RU" b="1" cap="all" dirty="0" smtClean="0">
                <a:solidFill>
                  <a:srgbClr val="0070C0"/>
                </a:solidFill>
                <a:latin typeface="EuropeC" panose="00000500000000000000" pitchFamily="50" charset="0"/>
              </a:rPr>
              <a:t>за состоянием </a:t>
            </a:r>
            <a:r>
              <a:rPr lang="ru-RU" b="1" cap="all" dirty="0">
                <a:solidFill>
                  <a:srgbClr val="0070C0"/>
                </a:solidFill>
                <a:latin typeface="EuropeC" panose="00000500000000000000" pitchFamily="50" charset="0"/>
              </a:rPr>
              <a:t>воздуха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3724" y="1455312"/>
            <a:ext cx="107315" cy="6254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71525" y="1710202"/>
            <a:ext cx="6334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Владивостокский морской торговый порт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усиливает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защитные меры при перевалке угля: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8306" y="2223942"/>
            <a:ext cx="586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Разработана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и установлена </a:t>
            </a:r>
            <a:r>
              <a:rPr lang="ru-RU" sz="1200" b="1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сплинкерная</a:t>
            </a:r>
            <a:r>
              <a:rPr lang="ru-RU" sz="12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 система </a:t>
            </a:r>
            <a:r>
              <a:rPr lang="ru-RU" sz="12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пылеподавления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(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72 </a:t>
            </a:r>
            <a:r>
              <a:rPr lang="ru-RU" sz="1200" dirty="0" err="1" smtClean="0">
                <a:solidFill>
                  <a:srgbClr val="0F3F6E"/>
                </a:solidFill>
                <a:latin typeface="PT Sans Caption" panose="020B0603020203020204" pitchFamily="34" charset="-52"/>
              </a:rPr>
              <a:t>фарсунки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, работают по принципу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водяной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завесы,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высота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–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5-10 м, длина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–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15-20 м);</a:t>
            </a:r>
            <a:endParaRPr lang="ru-RU" sz="12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8562" y="3142028"/>
            <a:ext cx="3841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Работают оросительные установки;</a:t>
            </a:r>
            <a:endParaRPr lang="ru-RU" sz="1200" b="1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38306" y="3688575"/>
            <a:ext cx="586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Проводится регулярная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уборка причальных сооружений,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увлажнение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поливальными машинами и уборка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машинами-</a:t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пылесосами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;</a:t>
            </a:r>
            <a:endParaRPr lang="ru-RU" sz="1200" b="1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38306" y="4504797"/>
            <a:ext cx="5867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Контролируются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размеры штабелей угля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целостность </a:t>
            </a:r>
            <a:r>
              <a:rPr lang="ru-RU" sz="1200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пылеветрозащитных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экранов;</a:t>
            </a:r>
            <a:endParaRPr lang="ru-RU" sz="1200" b="1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38306" y="5246260"/>
            <a:ext cx="5867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Обеспечен контроль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за влажностью угля</a:t>
            </a:r>
            <a:b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(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ноябре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2021г.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приобретен измеритель влажности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угля);</a:t>
            </a:r>
            <a:endParaRPr lang="ru-RU" sz="1200" b="1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38306" y="5983969"/>
            <a:ext cx="5867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Контролируется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содержание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элементов в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атмосферном воздухе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(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приобретены 2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доп. анализатора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пыли </a:t>
            </a:r>
            <a:r>
              <a:rPr lang="ru-RU" sz="1200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Met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200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One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, модели E-BAM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PLUS).</a:t>
            </a:r>
            <a:endParaRPr lang="ru-RU" sz="1200" b="1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3724" y="2280119"/>
            <a:ext cx="62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01</a:t>
            </a:r>
            <a:endParaRPr lang="ru-RU" sz="2800" b="1" dirty="0">
              <a:solidFill>
                <a:srgbClr val="0070C0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3724" y="3050883"/>
            <a:ext cx="62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0</a:t>
            </a:r>
            <a:r>
              <a:rPr lang="ru-RU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2</a:t>
            </a:r>
            <a:endParaRPr lang="ru-RU" sz="2800" b="1" dirty="0">
              <a:solidFill>
                <a:srgbClr val="0070C0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3724" y="3745902"/>
            <a:ext cx="62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0</a:t>
            </a:r>
            <a:r>
              <a:rPr lang="ru-RU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3</a:t>
            </a:r>
            <a:endParaRPr lang="ru-RU" sz="2800" b="1" dirty="0">
              <a:solidFill>
                <a:srgbClr val="0070C0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3724" y="4477422"/>
            <a:ext cx="62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0</a:t>
            </a:r>
            <a:r>
              <a:rPr lang="ru-RU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4</a:t>
            </a:r>
            <a:endParaRPr lang="ru-RU" sz="2800" b="1" dirty="0">
              <a:solidFill>
                <a:srgbClr val="0070C0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3724" y="5201322"/>
            <a:ext cx="62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0</a:t>
            </a:r>
            <a:r>
              <a:rPr lang="ru-RU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5</a:t>
            </a:r>
            <a:endParaRPr lang="ru-RU" sz="2800" b="1" dirty="0">
              <a:solidFill>
                <a:srgbClr val="0070C0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724" y="5932842"/>
            <a:ext cx="62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0</a:t>
            </a:r>
            <a:r>
              <a:rPr lang="ru-RU" sz="2800" b="1" dirty="0" smtClean="0">
                <a:solidFill>
                  <a:srgbClr val="0070C0"/>
                </a:solidFill>
                <a:latin typeface="PT Sans Caption" panose="020B0603020203020204" pitchFamily="34" charset="-52"/>
              </a:rPr>
              <a:t>6</a:t>
            </a:r>
            <a:endParaRPr lang="ru-RU" sz="2800" b="1" dirty="0">
              <a:solidFill>
                <a:srgbClr val="0070C0"/>
              </a:solidFill>
              <a:latin typeface="PT Sans Caption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66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8412" b="3964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25000">
                <a:schemeClr val="accent1">
                  <a:lumMod val="5000"/>
                  <a:lumOff val="95000"/>
                  <a:alpha val="90000"/>
                </a:schemeClr>
              </a:gs>
              <a:gs pos="38000">
                <a:srgbClr val="FBFCFE">
                  <a:alpha val="27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404813"/>
            <a:ext cx="1567527" cy="65037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87375" y="1501140"/>
            <a:ext cx="11017250" cy="5023485"/>
            <a:chOff x="587375" y="1501140"/>
            <a:chExt cx="9867265" cy="502348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87375" y="1501140"/>
              <a:ext cx="3138805" cy="502348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11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951605" y="1501140"/>
              <a:ext cx="3138805" cy="502348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11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7315835" y="1501140"/>
              <a:ext cx="3138805" cy="502348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BFCFE"/>
                </a:gs>
                <a:gs pos="100000">
                  <a:schemeClr val="bg1">
                    <a:alpha val="11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50" y="560930"/>
            <a:ext cx="1727975" cy="252233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587375" y="1239559"/>
            <a:ext cx="11017250" cy="454670"/>
          </a:xfrm>
          <a:prstGeom prst="roundRect">
            <a:avLst/>
          </a:prstGeom>
          <a:solidFill>
            <a:srgbClr val="00A0E3"/>
          </a:solidFill>
          <a:ln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587375" y="1307138"/>
            <a:ext cx="110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PT Sans Caption" panose="020B0603020203020204" pitchFamily="34" charset="-52"/>
              </a:rPr>
              <a:t>В рамках производственного контроля </a:t>
            </a:r>
            <a:r>
              <a:rPr lang="ru-RU" sz="1400" b="1" dirty="0" smtClean="0">
                <a:solidFill>
                  <a:schemeClr val="bg1"/>
                </a:solidFill>
                <a:latin typeface="PT Sans Caption" panose="020B0603020203020204" pitchFamily="34" charset="-52"/>
              </a:rPr>
              <a:t>проводятся </a:t>
            </a:r>
            <a:r>
              <a:rPr lang="ru-RU" sz="1400" b="1" dirty="0">
                <a:solidFill>
                  <a:schemeClr val="bg1"/>
                </a:solidFill>
                <a:latin typeface="PT Sans Caption" panose="020B0603020203020204" pitchFamily="34" charset="-52"/>
              </a:rPr>
              <a:t>следующие мероприятия: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87376" y="1953856"/>
            <a:ext cx="35046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Регулярный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контроль состояния атмосферного воздуха проводится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течение года в 5 точках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на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границе ближайшей жилой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застройки.</a:t>
            </a:r>
            <a:endParaRPr lang="ru-RU" sz="1400" b="1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28796" y="1953856"/>
            <a:ext cx="35046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Контроль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за состоянием атмосферного воздуха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на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территории предприятия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на границе санитарно-защитной зоны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применением 2 пунктов наблюдений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за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загрязнением атмосферного воздуха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за метеопараметрами. </a:t>
            </a:r>
            <a:endParaRPr lang="ru-RU" sz="1400" b="1" dirty="0" smtClean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46614" y="3822034"/>
            <a:ext cx="3268980" cy="1694913"/>
          </a:xfrm>
          <a:prstGeom prst="roundRect">
            <a:avLst>
              <a:gd name="adj" fmla="val 8444"/>
            </a:avLst>
          </a:prstGeom>
          <a:solidFill>
            <a:schemeClr val="bg1">
              <a:alpha val="97000"/>
            </a:schemeClr>
          </a:solidFill>
          <a:ln w="19050">
            <a:solidFill>
              <a:srgbClr val="00A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4446615" y="3892606"/>
            <a:ext cx="32689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A0E3"/>
                </a:solidFill>
                <a:latin typeface="PT Sans Caption" panose="020B0603020203020204" pitchFamily="34" charset="-52"/>
              </a:rPr>
              <a:t>Данные с устройств оперативно передаются </a:t>
            </a:r>
            <a:r>
              <a:rPr lang="ru-RU" sz="1400" b="1" dirty="0" smtClean="0">
                <a:solidFill>
                  <a:srgbClr val="00A0E3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0A0E3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0A0E3"/>
                </a:solidFill>
                <a:latin typeface="PT Sans Caption" panose="020B0603020203020204" pitchFamily="34" charset="-52"/>
              </a:rPr>
              <a:t>на </a:t>
            </a:r>
            <a:r>
              <a:rPr lang="ru-RU" sz="1400" b="1" dirty="0">
                <a:solidFill>
                  <a:srgbClr val="00A0E3"/>
                </a:solidFill>
                <a:latin typeface="PT Sans Caption" panose="020B0603020203020204" pitchFamily="34" charset="-52"/>
              </a:rPr>
              <a:t>специализированный сайт Приморского управления </a:t>
            </a:r>
            <a:br>
              <a:rPr lang="ru-RU" sz="1400" b="1" dirty="0">
                <a:solidFill>
                  <a:srgbClr val="00A0E3"/>
                </a:solidFill>
                <a:latin typeface="PT Sans Caption" panose="020B0603020203020204" pitchFamily="34" charset="-52"/>
              </a:rPr>
            </a:br>
            <a:r>
              <a:rPr lang="ru-RU" sz="1400" b="1" dirty="0">
                <a:solidFill>
                  <a:srgbClr val="00A0E3"/>
                </a:solidFill>
                <a:latin typeface="PT Sans Caption" panose="020B0603020203020204" pitchFamily="34" charset="-52"/>
              </a:rPr>
              <a:t>по гидрометеорологии </a:t>
            </a:r>
            <a:r>
              <a:rPr lang="ru-RU" sz="1400" b="1" dirty="0" smtClean="0">
                <a:solidFill>
                  <a:srgbClr val="00A0E3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0A0E3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0A0E3"/>
                </a:solidFill>
                <a:latin typeface="PT Sans Caption" panose="020B0603020203020204" pitchFamily="34" charset="-52"/>
              </a:rPr>
              <a:t>и </a:t>
            </a:r>
            <a:r>
              <a:rPr lang="ru-RU" sz="1400" b="1" dirty="0">
                <a:solidFill>
                  <a:srgbClr val="00A0E3"/>
                </a:solidFill>
                <a:latin typeface="PT Sans Caption" panose="020B0603020203020204" pitchFamily="34" charset="-52"/>
              </a:rPr>
              <a:t>мониторингу окружающей среды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093076" y="1953856"/>
            <a:ext cx="3504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Сотрудниками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отдела промышленной экологии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на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постоянной основе ведется контроль нормативов допустимых выбросов на источниках </a:t>
            </a: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 </a:t>
            </a:r>
            <a:r>
              <a:rPr lang="ru-RU" sz="14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применением расчетного способа.</a:t>
            </a:r>
            <a:endParaRPr lang="ru-RU" sz="1400" b="1" dirty="0" smtClean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821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" b="15925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1" y="-6898"/>
            <a:ext cx="12211051" cy="686489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404813"/>
            <a:ext cx="1567527" cy="65037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50" y="560930"/>
            <a:ext cx="1727975" cy="2522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1525" y="1365250"/>
            <a:ext cx="633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solidFill>
                  <a:srgbClr val="00A0E3"/>
                </a:solidFill>
                <a:latin typeface="EuropeC" panose="00000500000000000000" pitchFamily="50" charset="0"/>
              </a:rPr>
              <a:t>Охрана водных ресурсов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3724" y="1455312"/>
            <a:ext cx="107315" cy="814813"/>
          </a:xfrm>
          <a:prstGeom prst="rect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71525" y="1710202"/>
            <a:ext cx="1083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Владивостокский морской торговый порт контролирует состояние акватории возле причалов, поэтому все выпуски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хозяйственно-бытовых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и ливневых сточных вод оборудованы современными эффективными очистными сооружениями,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позволяющими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обеспечивать необходимое качество воды на выпуске в бухте Золотой Рог.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7375" y="2561109"/>
            <a:ext cx="5401945" cy="826698"/>
          </a:xfrm>
          <a:prstGeom prst="roundRect">
            <a:avLst>
              <a:gd name="adj" fmla="val 13598"/>
            </a:avLst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03315" y="2561109"/>
            <a:ext cx="5401945" cy="826698"/>
          </a:xfrm>
          <a:prstGeom prst="roundRect">
            <a:avLst>
              <a:gd name="adj" fmla="val 13598"/>
            </a:avLst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93724" y="2797832"/>
            <a:ext cx="117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solidFill>
                  <a:schemeClr val="bg1"/>
                </a:solidFill>
                <a:latin typeface="EuropeC" panose="00000500000000000000" pitchFamily="50" charset="0"/>
              </a:rPr>
              <a:t>2022 </a:t>
            </a:r>
            <a:r>
              <a:rPr lang="ru-RU" sz="1200" b="1" cap="all" dirty="0" smtClean="0">
                <a:solidFill>
                  <a:schemeClr val="bg1"/>
                </a:solidFill>
                <a:latin typeface="EuropeC" panose="00000500000000000000" pitchFamily="50" charset="0"/>
              </a:rPr>
              <a:t>г</a:t>
            </a:r>
            <a:r>
              <a:rPr lang="ru-RU" b="1" cap="all" dirty="0" smtClean="0">
                <a:solidFill>
                  <a:schemeClr val="bg1"/>
                </a:solidFill>
                <a:latin typeface="EuropeC" panose="00000500000000000000" pitchFamily="50" charset="0"/>
              </a:rPr>
              <a:t>.</a:t>
            </a:r>
            <a:endParaRPr lang="ru-RU" b="1" cap="all" dirty="0">
              <a:solidFill>
                <a:schemeClr val="bg1"/>
              </a:solidFill>
              <a:latin typeface="EuropeC" panose="00000500000000000000" pitchFamily="5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82751" y="2667754"/>
            <a:ext cx="430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T Sans Caption" panose="020B0603020203020204" pitchFamily="34" charset="-52"/>
              </a:rPr>
              <a:t>ВМТП принял участие в морском субботнике – провел очистку косогора в районе </a:t>
            </a:r>
            <a:r>
              <a:rPr lang="ru-RU" sz="1200" dirty="0" smtClean="0">
                <a:solidFill>
                  <a:schemeClr val="bg1"/>
                </a:solidFill>
                <a:latin typeface="PT Sans Caption" panose="020B0603020203020204" pitchFamily="34" charset="-52"/>
              </a:rPr>
              <a:t>супермаркета «</a:t>
            </a:r>
            <a:r>
              <a:rPr lang="ru-RU" sz="1200" dirty="0" err="1" smtClean="0">
                <a:solidFill>
                  <a:schemeClr val="bg1"/>
                </a:solidFill>
                <a:latin typeface="PT Sans Caption" panose="020B0603020203020204" pitchFamily="34" charset="-52"/>
              </a:rPr>
              <a:t>Самбери</a:t>
            </a:r>
            <a:r>
              <a:rPr lang="ru-RU" sz="1200" dirty="0">
                <a:solidFill>
                  <a:schemeClr val="bg1"/>
                </a:solidFill>
                <a:latin typeface="PT Sans Caption" panose="020B0603020203020204" pitchFamily="34" charset="-52"/>
              </a:rPr>
              <a:t>» </a:t>
            </a:r>
            <a:r>
              <a:rPr lang="ru-RU" sz="1200" dirty="0" smtClean="0">
                <a:solidFill>
                  <a:schemeClr val="bg1"/>
                </a:solidFill>
                <a:latin typeface="PT Sans Caption" panose="020B0603020203020204" pitchFamily="34" charset="-52"/>
              </a:rPr>
              <a:t>и </a:t>
            </a:r>
            <a:r>
              <a:rPr lang="ru-RU" sz="1200" dirty="0">
                <a:solidFill>
                  <a:schemeClr val="bg1"/>
                </a:solidFill>
                <a:latin typeface="PT Sans Caption" panose="020B0603020203020204" pitchFamily="34" charset="-52"/>
              </a:rPr>
              <a:t>очистил акваторию бухты.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09664" y="2797832"/>
            <a:ext cx="117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solidFill>
                  <a:schemeClr val="bg1"/>
                </a:solidFill>
                <a:latin typeface="EuropeC" panose="00000500000000000000" pitchFamily="50" charset="0"/>
              </a:rPr>
              <a:t>2022 </a:t>
            </a:r>
            <a:r>
              <a:rPr lang="ru-RU" sz="1200" b="1" cap="all" dirty="0" smtClean="0">
                <a:solidFill>
                  <a:schemeClr val="bg1"/>
                </a:solidFill>
                <a:latin typeface="EuropeC" panose="00000500000000000000" pitchFamily="50" charset="0"/>
              </a:rPr>
              <a:t>г</a:t>
            </a:r>
            <a:r>
              <a:rPr lang="ru-RU" b="1" cap="all" dirty="0" smtClean="0">
                <a:solidFill>
                  <a:schemeClr val="bg1"/>
                </a:solidFill>
                <a:latin typeface="EuropeC" panose="00000500000000000000" pitchFamily="50" charset="0"/>
              </a:rPr>
              <a:t>.</a:t>
            </a:r>
            <a:endParaRPr lang="ru-RU" b="1" cap="all" dirty="0">
              <a:solidFill>
                <a:schemeClr val="bg1"/>
              </a:solidFill>
              <a:latin typeface="EuropeC" panose="00000500000000000000" pitchFamily="50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8691" y="2556810"/>
            <a:ext cx="4306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T Sans Caption" panose="020B0603020203020204" pitchFamily="34" charset="-52"/>
              </a:rPr>
              <a:t>ВМТП стал официальным партнером акции «Тигр. Искусство. Человек. Море», в рамках которой планируется достать с морского дна более 5 тонн металлолома и создать новую скульптуру.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489020" y="3681526"/>
            <a:ext cx="850902" cy="850902"/>
            <a:chOff x="1587498" y="3568657"/>
            <a:chExt cx="850902" cy="850902"/>
          </a:xfrm>
        </p:grpSpPr>
        <p:sp>
          <p:nvSpPr>
            <p:cNvPr id="6" name="Овал 5"/>
            <p:cNvSpPr/>
            <p:nvPr/>
          </p:nvSpPr>
          <p:spPr>
            <a:xfrm>
              <a:off x="1632267" y="3613426"/>
              <a:ext cx="761365" cy="761365"/>
            </a:xfrm>
            <a:prstGeom prst="ellipse">
              <a:avLst/>
            </a:prstGeom>
            <a:solidFill>
              <a:srgbClr val="00A0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1587498" y="3568657"/>
              <a:ext cx="850902" cy="850902"/>
            </a:xfrm>
            <a:prstGeom prst="ellipse">
              <a:avLst/>
            </a:prstGeom>
            <a:noFill/>
            <a:ln>
              <a:solidFill>
                <a:srgbClr val="00A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281891" y="3681526"/>
            <a:ext cx="850902" cy="850902"/>
            <a:chOff x="1587498" y="3568657"/>
            <a:chExt cx="850902" cy="850902"/>
          </a:xfrm>
        </p:grpSpPr>
        <p:sp>
          <p:nvSpPr>
            <p:cNvPr id="33" name="Овал 32"/>
            <p:cNvSpPr/>
            <p:nvPr/>
          </p:nvSpPr>
          <p:spPr>
            <a:xfrm>
              <a:off x="1632267" y="3613426"/>
              <a:ext cx="761365" cy="761365"/>
            </a:xfrm>
            <a:prstGeom prst="ellipse">
              <a:avLst/>
            </a:prstGeom>
            <a:solidFill>
              <a:srgbClr val="00A0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1587498" y="3568657"/>
              <a:ext cx="850902" cy="850902"/>
            </a:xfrm>
            <a:prstGeom prst="ellipse">
              <a:avLst/>
            </a:prstGeom>
            <a:noFill/>
            <a:ln>
              <a:solidFill>
                <a:srgbClr val="00A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074763" y="3681526"/>
            <a:ext cx="850902" cy="850902"/>
            <a:chOff x="1587498" y="3568657"/>
            <a:chExt cx="850902" cy="850902"/>
          </a:xfrm>
        </p:grpSpPr>
        <p:sp>
          <p:nvSpPr>
            <p:cNvPr id="37" name="Овал 36"/>
            <p:cNvSpPr/>
            <p:nvPr/>
          </p:nvSpPr>
          <p:spPr>
            <a:xfrm>
              <a:off x="1632267" y="3613426"/>
              <a:ext cx="761365" cy="761365"/>
            </a:xfrm>
            <a:prstGeom prst="ellipse">
              <a:avLst/>
            </a:prstGeom>
            <a:solidFill>
              <a:srgbClr val="00A0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587498" y="3568657"/>
              <a:ext cx="850902" cy="850902"/>
            </a:xfrm>
            <a:prstGeom prst="ellipse">
              <a:avLst/>
            </a:prstGeom>
            <a:noFill/>
            <a:ln>
              <a:solidFill>
                <a:srgbClr val="00A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9867634" y="3681526"/>
            <a:ext cx="850902" cy="850902"/>
            <a:chOff x="1587498" y="3568657"/>
            <a:chExt cx="850902" cy="850902"/>
          </a:xfrm>
        </p:grpSpPr>
        <p:sp>
          <p:nvSpPr>
            <p:cNvPr id="41" name="Овал 40"/>
            <p:cNvSpPr/>
            <p:nvPr/>
          </p:nvSpPr>
          <p:spPr>
            <a:xfrm>
              <a:off x="1632267" y="3613426"/>
              <a:ext cx="761365" cy="761365"/>
            </a:xfrm>
            <a:prstGeom prst="ellipse">
              <a:avLst/>
            </a:prstGeom>
            <a:solidFill>
              <a:srgbClr val="00A0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1587498" y="3568657"/>
              <a:ext cx="850902" cy="850902"/>
            </a:xfrm>
            <a:prstGeom prst="ellipse">
              <a:avLst/>
            </a:prstGeom>
            <a:noFill/>
            <a:ln>
              <a:solidFill>
                <a:srgbClr val="00A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02931" y="4758676"/>
            <a:ext cx="262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Ежедневный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учёт объёма сброса сточных вод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95802" y="4758676"/>
            <a:ext cx="26230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Ежемесячный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лабораторный контроль морской воды 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контрольных створах 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по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гидрохимическим 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микробиологическим показателям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88674" y="4758676"/>
            <a:ext cx="26230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Ежемесячный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лабораторный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контроль хозяйственно-бытовых 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ливневых сточных вод по гидрохимическим 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микробиологическим показателям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81545" y="4758676"/>
            <a:ext cx="2623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Мониторинг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морской </a:t>
            </a:r>
            <a:r>
              <a:rPr lang="ru-RU" sz="1400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биоты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4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400" dirty="0">
                <a:solidFill>
                  <a:srgbClr val="0F3F6E"/>
                </a:solidFill>
                <a:latin typeface="PT Sans Caption" panose="020B0603020203020204" pitchFamily="34" charset="-52"/>
              </a:rPr>
              <a:t>донных отложений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61" y="3871856"/>
            <a:ext cx="470241" cy="470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05" y="3872081"/>
            <a:ext cx="470241" cy="4702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48" y="3828705"/>
            <a:ext cx="542949" cy="5429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10" y="3846247"/>
            <a:ext cx="507866" cy="50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3" b="22932"/>
          <a:stretch/>
        </p:blipFill>
        <p:spPr>
          <a:xfrm>
            <a:off x="-361951" y="-6898"/>
            <a:ext cx="12553952" cy="688394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361951" y="-6898"/>
            <a:ext cx="12553951" cy="688394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404813"/>
            <a:ext cx="1567527" cy="65037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50" y="560930"/>
            <a:ext cx="1727975" cy="2522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1525" y="1365250"/>
            <a:ext cx="633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solidFill>
                  <a:srgbClr val="EF9C07"/>
                </a:solidFill>
                <a:latin typeface="EuropeC" panose="00000500000000000000" pitchFamily="50" charset="0"/>
              </a:rPr>
              <a:t>Контроль за уровнем шума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3724" y="1455312"/>
            <a:ext cx="107315" cy="447307"/>
          </a:xfrm>
          <a:prstGeom prst="rect">
            <a:avLst/>
          </a:prstGeom>
          <a:solidFill>
            <a:srgbClr val="F9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71525" y="1710202"/>
            <a:ext cx="10833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Владивостокский морской торговый порт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усиливает </a:t>
            </a:r>
            <a:r>
              <a:rPr lang="ru-RU" sz="1200" dirty="0" err="1" smtClean="0">
                <a:solidFill>
                  <a:srgbClr val="0F3F6E"/>
                </a:solidFill>
                <a:latin typeface="PT Sans Caption" panose="020B0603020203020204" pitchFamily="34" charset="-52"/>
              </a:rPr>
              <a:t>шумозащитные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меры: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 b="5167"/>
          <a:stretch/>
        </p:blipFill>
        <p:spPr>
          <a:xfrm>
            <a:off x="587374" y="4409172"/>
            <a:ext cx="3681402" cy="21154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6" b="4549"/>
          <a:stretch/>
        </p:blipFill>
        <p:spPr>
          <a:xfrm>
            <a:off x="7931291" y="4409172"/>
            <a:ext cx="3676508" cy="2115453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587374" y="2094666"/>
            <a:ext cx="11017251" cy="1048456"/>
            <a:chOff x="587374" y="2094667"/>
            <a:chExt cx="11483976" cy="850900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87374" y="2094667"/>
              <a:ext cx="3756026" cy="850900"/>
            </a:xfrm>
            <a:prstGeom prst="roundRect">
              <a:avLst>
                <a:gd name="adj" fmla="val 10005"/>
              </a:avLst>
            </a:prstGeom>
            <a:solidFill>
              <a:schemeClr val="bg1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4451349" y="2094667"/>
              <a:ext cx="3756026" cy="850900"/>
            </a:xfrm>
            <a:prstGeom prst="roundRect">
              <a:avLst>
                <a:gd name="adj" fmla="val 9399"/>
              </a:avLst>
            </a:prstGeom>
            <a:solidFill>
              <a:schemeClr val="bg1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8315324" y="2094667"/>
              <a:ext cx="3756026" cy="850900"/>
            </a:xfrm>
            <a:prstGeom prst="roundRect">
              <a:avLst>
                <a:gd name="adj" fmla="val 10005"/>
              </a:avLst>
            </a:prstGeom>
            <a:solidFill>
              <a:schemeClr val="bg1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87374" y="3225338"/>
            <a:ext cx="11017251" cy="1147080"/>
            <a:chOff x="587374" y="2053441"/>
            <a:chExt cx="7620001" cy="850902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587374" y="2053441"/>
              <a:ext cx="3756026" cy="850900"/>
            </a:xfrm>
            <a:prstGeom prst="roundRect">
              <a:avLst>
                <a:gd name="adj" fmla="val 11216"/>
              </a:avLst>
            </a:prstGeom>
            <a:solidFill>
              <a:schemeClr val="bg1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4397375" y="2053443"/>
              <a:ext cx="3810000" cy="850900"/>
            </a:xfrm>
            <a:prstGeom prst="roundRect">
              <a:avLst>
                <a:gd name="adj" fmla="val 11216"/>
              </a:avLst>
            </a:prstGeom>
            <a:solidFill>
              <a:schemeClr val="bg1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93723" y="3220353"/>
            <a:ext cx="54242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целью создания </a:t>
            </a:r>
            <a:r>
              <a:rPr lang="ru-RU" sz="1100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шумозащитной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 полосы осенью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2021 г. произведена </a:t>
            </a:r>
            <a:r>
              <a:rPr lang="ru-RU" sz="11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высадка зеленых насаждений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в сквере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Героев-</a:t>
            </a:r>
            <a:r>
              <a:rPr lang="ru-RU" sz="1100" dirty="0" err="1" smtClean="0">
                <a:solidFill>
                  <a:srgbClr val="0F3F6E"/>
                </a:solidFill>
                <a:latin typeface="PT Sans Caption" panose="020B0603020203020204" pitchFamily="34" charset="-52"/>
              </a:rPr>
              <a:t>Даманцев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(30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маньчжурских ясеней) и в районе ул. Саратовской, 10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(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10 маньчжурских ясеней, 10 сибирских елей, 3 куста сирени амурской,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5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кустов сирени обыкновенной, 60 пузыреплодников </a:t>
            </a:r>
            <a:r>
              <a:rPr lang="ru-RU" sz="1100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калинолистных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3 липы амурской).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33911" y="3227973"/>
            <a:ext cx="54242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августе 2021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г.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7 оросительных установок оборудованы </a:t>
            </a:r>
            <a:r>
              <a:rPr lang="ru-RU" sz="1100" b="1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шумозащитными</a:t>
            </a:r>
            <a:r>
              <a:rPr lang="ru-RU" sz="11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 кожухами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, благодаря чему уменьшилось шумовое воздействие на ближайшую жилую застройку.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01247" y="2130219"/>
            <a:ext cx="3603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2021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г.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произведен </a:t>
            </a:r>
            <a:r>
              <a:rPr lang="ru-RU" sz="11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ремонт твердых покрытий, ж/д переездов, территории причалов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, что позволило уменьшить шумовую нагрузку на ближайшую жилую застройку.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13765" y="2130219"/>
            <a:ext cx="36033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сентябре 2021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г. </a:t>
            </a:r>
            <a:r>
              <a:rPr lang="ru-RU" sz="11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приобретен </a:t>
            </a:r>
            <a:r>
              <a:rPr lang="ru-RU" sz="1100" b="1" dirty="0" err="1">
                <a:solidFill>
                  <a:srgbClr val="0F3F6E"/>
                </a:solidFill>
                <a:latin typeface="PT Sans Caption" panose="020B0603020203020204" pitchFamily="34" charset="-52"/>
              </a:rPr>
              <a:t>шумомер</a:t>
            </a:r>
            <a:r>
              <a:rPr lang="ru-RU" sz="11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 Экофизика-110-А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, позволяющий контролировать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уровень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шумового воздействия на территории предприятия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на границе с жилой застройкой.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8471" y="2130219"/>
            <a:ext cx="36033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2021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г.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приобретена </a:t>
            </a:r>
            <a:r>
              <a:rPr lang="ru-RU" sz="11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станция мониторинга шума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, которую планируется установить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районе ул. Саратовской. В настоящее время проводятся подготовительные работы </a:t>
            </a: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1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по </a:t>
            </a:r>
            <a:r>
              <a:rPr lang="ru-RU" sz="1100" dirty="0">
                <a:solidFill>
                  <a:srgbClr val="0F3F6E"/>
                </a:solidFill>
                <a:latin typeface="PT Sans Caption" panose="020B0603020203020204" pitchFamily="34" charset="-52"/>
              </a:rPr>
              <a:t>установке приборов.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87374" y="6299076"/>
            <a:ext cx="11017251" cy="3720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007760" y="6354274"/>
            <a:ext cx="10512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6"/>
                </a:solidFill>
                <a:latin typeface="PT Sans Caption" panose="020B0603020203020204" pitchFamily="34" charset="-52"/>
              </a:rPr>
              <a:t>ВМТП регулярно производит замеры уровня шума в 4 контрольных точках на границе ближайшей жилой застройки в дневное и ночное время.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3" y="6345052"/>
            <a:ext cx="280054" cy="2800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3" r="-124" b="6554"/>
          <a:stretch/>
        </p:blipFill>
        <p:spPr>
          <a:xfrm>
            <a:off x="4264402" y="4405580"/>
            <a:ext cx="3671264" cy="18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r="15440"/>
          <a:stretch/>
        </p:blipFill>
        <p:spPr>
          <a:xfrm>
            <a:off x="0" y="0"/>
            <a:ext cx="12182475" cy="71628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12192000" cy="71628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404813"/>
            <a:ext cx="1567527" cy="65037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50" y="560930"/>
            <a:ext cx="1727975" cy="2522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1524" y="1365250"/>
            <a:ext cx="803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solidFill>
                  <a:schemeClr val="accent6"/>
                </a:solidFill>
                <a:latin typeface="EuropeC" panose="00000500000000000000" pitchFamily="50" charset="0"/>
              </a:rPr>
              <a:t>Обращение с отходами производства и потребления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3724" y="1455312"/>
            <a:ext cx="107315" cy="8211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71525" y="1710202"/>
            <a:ext cx="1083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Большое внимание ВМТП уделяет раздельному сбору отходов и сортировке мусора. </a:t>
            </a:r>
            <a:r>
              <a:rPr lang="en-US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en-US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Компания отправляет на переработку или обеспечивает экологическую утилизацию большей части отходов производства. </a:t>
            </a:r>
            <a:endParaRPr lang="ru-RU" sz="1200" dirty="0">
              <a:solidFill>
                <a:srgbClr val="0F3F6E"/>
              </a:solidFill>
              <a:latin typeface="PT Sans Caption" panose="020B0603020203020204" pitchFamily="34" charset="-52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7376" y="2544524"/>
            <a:ext cx="3593040" cy="3986213"/>
          </a:xfrm>
          <a:prstGeom prst="roundRect">
            <a:avLst>
              <a:gd name="adj" fmla="val 3814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87375" y="2615474"/>
            <a:ext cx="3593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Сотрудники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ВМТП сортируют мусор,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для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этого возле зданий установлены специальные урны. ВМТП отдельно накапливает ртутные лампы, масла, картон, бумагу и т. д.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4" y="4513062"/>
            <a:ext cx="3383281" cy="1903943"/>
          </a:xfrm>
          <a:prstGeom prst="roundRect">
            <a:avLst>
              <a:gd name="adj" fmla="val 7062"/>
            </a:avLst>
          </a:prstGeom>
        </p:spPr>
      </p:pic>
      <p:sp>
        <p:nvSpPr>
          <p:cNvPr id="36" name="Скругленный прямоугольник 35"/>
          <p:cNvSpPr/>
          <p:nvPr/>
        </p:nvSpPr>
        <p:spPr>
          <a:xfrm>
            <a:off x="4311335" y="2544524"/>
            <a:ext cx="3593040" cy="3986213"/>
          </a:xfrm>
          <a:prstGeom prst="roundRect">
            <a:avLst>
              <a:gd name="adj" fmla="val 3814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4311334" y="2615474"/>
            <a:ext cx="3593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2021 г.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в порту начали собирать пластиковые бутылки, на территории установили 15 оранжевых контейнеров.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2022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г.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по инициативе сотрудников установили 3 дополнительных контейнера. Портовики активно участвуют в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сортировке пластика,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затем ВМТП передает бутылки </a:t>
            </a: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200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на </a:t>
            </a:r>
            <a:r>
              <a:rPr lang="ru-RU" sz="1200" dirty="0">
                <a:solidFill>
                  <a:srgbClr val="0F3F6E"/>
                </a:solidFill>
                <a:latin typeface="PT Sans Caption" panose="020B0603020203020204" pitchFamily="34" charset="-52"/>
              </a:rPr>
              <a:t>переработку региональному оператору.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/>
          <a:stretch/>
        </p:blipFill>
        <p:spPr>
          <a:xfrm>
            <a:off x="4420606" y="4524771"/>
            <a:ext cx="3374496" cy="1892233"/>
          </a:xfrm>
          <a:prstGeom prst="roundRect">
            <a:avLst>
              <a:gd name="adj" fmla="val 5391"/>
            </a:avLst>
          </a:prstGeom>
        </p:spPr>
      </p:pic>
      <p:sp>
        <p:nvSpPr>
          <p:cNvPr id="44" name="TextBox 43"/>
          <p:cNvSpPr txBox="1"/>
          <p:nvPr/>
        </p:nvSpPr>
        <p:spPr>
          <a:xfrm>
            <a:off x="8963650" y="3245225"/>
            <a:ext cx="2640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Места </a:t>
            </a:r>
            <a:r>
              <a:rPr lang="ru-RU" sz="16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накопления отходов </a:t>
            </a:r>
            <a: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6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ВМТП организованы </a:t>
            </a:r>
            <a: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в </a:t>
            </a:r>
            <a:r>
              <a:rPr lang="ru-RU" sz="16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соответствии </a:t>
            </a:r>
            <a: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с </a:t>
            </a:r>
            <a:r>
              <a:rPr lang="ru-RU" sz="16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действующим природоохранным </a:t>
            </a:r>
            <a: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/>
            </a:r>
            <a:b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</a:br>
            <a:r>
              <a:rPr lang="ru-RU" sz="1600" b="1" dirty="0" smtClean="0">
                <a:solidFill>
                  <a:srgbClr val="0F3F6E"/>
                </a:solidFill>
                <a:latin typeface="PT Sans Caption" panose="020B0603020203020204" pitchFamily="34" charset="-52"/>
              </a:rPr>
              <a:t>и санитарно-эпидемиологическим </a:t>
            </a:r>
            <a:r>
              <a:rPr lang="ru-RU" sz="1600" b="1" dirty="0">
                <a:solidFill>
                  <a:srgbClr val="0F3F6E"/>
                </a:solidFill>
                <a:latin typeface="PT Sans Caption" panose="020B0603020203020204" pitchFamily="34" charset="-52"/>
              </a:rPr>
              <a:t>законодательством.</a:t>
            </a:r>
          </a:p>
        </p:txBody>
      </p:sp>
      <p:sp>
        <p:nvSpPr>
          <p:cNvPr id="10" name="Шеврон 9"/>
          <p:cNvSpPr/>
          <p:nvPr/>
        </p:nvSpPr>
        <p:spPr>
          <a:xfrm>
            <a:off x="8197984" y="4066735"/>
            <a:ext cx="368988" cy="482082"/>
          </a:xfrm>
          <a:prstGeom prst="chevron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Шеврон 45"/>
          <p:cNvSpPr/>
          <p:nvPr/>
        </p:nvSpPr>
        <p:spPr>
          <a:xfrm>
            <a:off x="8476543" y="4066735"/>
            <a:ext cx="368988" cy="482082"/>
          </a:xfrm>
          <a:prstGeom prst="chevron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916</Words>
  <Application>Microsoft Office PowerPoint</Application>
  <PresentationFormat>Широкоэкранный</PresentationFormat>
  <Paragraphs>75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EuropeC</vt:lpstr>
      <vt:lpstr>PT Sans Caption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Kovtun Anastasiya Viktorovna</dc:creator>
  <cp:lastModifiedBy>Kovtun Anastasiya Viktorovna</cp:lastModifiedBy>
  <cp:revision>50</cp:revision>
  <cp:lastPrinted>2022-07-04T07:48:58Z</cp:lastPrinted>
  <dcterms:created xsi:type="dcterms:W3CDTF">2022-06-29T03:24:00Z</dcterms:created>
  <dcterms:modified xsi:type="dcterms:W3CDTF">2022-07-05T05:04:31Z</dcterms:modified>
</cp:coreProperties>
</file>